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4950" r:id="rId22"/>
    <p:sldId id="4926" r:id="rId23"/>
    <p:sldId id="2134805740" r:id="rId24"/>
    <p:sldId id="2134805741" r:id="rId25"/>
    <p:sldId id="2134805742" r:id="rId26"/>
    <p:sldId id="2134805717" r:id="rId27"/>
    <p:sldId id="2134805556" r:id="rId28"/>
    <p:sldId id="2134805557" r:id="rId29"/>
    <p:sldId id="2076137131" r:id="rId30"/>
    <p:sldId id="2134805591" r:id="rId31"/>
    <p:sldId id="2134805595" r:id="rId32"/>
    <p:sldId id="2134805593" r:id="rId33"/>
    <p:sldId id="2134805558" r:id="rId34"/>
    <p:sldId id="2076137132" r:id="rId35"/>
    <p:sldId id="2134805710" r:id="rId36"/>
    <p:sldId id="2134805718" r:id="rId37"/>
    <p:sldId id="2134805560" r:id="rId38"/>
    <p:sldId id="2134805719" r:id="rId39"/>
    <p:sldId id="2134805596" r:id="rId40"/>
    <p:sldId id="2134805586" r:id="rId41"/>
    <p:sldId id="2134805603" r:id="rId42"/>
    <p:sldId id="2134805722" r:id="rId43"/>
    <p:sldId id="2134805720" r:id="rId44"/>
    <p:sldId id="2134805568" r:id="rId45"/>
    <p:sldId id="2134805582" r:id="rId46"/>
    <p:sldId id="2134805577" r:id="rId47"/>
    <p:sldId id="2134805572" r:id="rId48"/>
    <p:sldId id="2134805574" r:id="rId49"/>
    <p:sldId id="2134805590" r:id="rId50"/>
    <p:sldId id="2134805584" r:id="rId51"/>
    <p:sldId id="2134805585" r:id="rId52"/>
    <p:sldId id="2134805601" r:id="rId53"/>
    <p:sldId id="2134805606" r:id="rId54"/>
    <p:sldId id="2134805602" r:id="rId55"/>
    <p:sldId id="2134805634" r:id="rId56"/>
    <p:sldId id="2134805605" r:id="rId57"/>
    <p:sldId id="2134805737" r:id="rId58"/>
    <p:sldId id="2134805736" r:id="rId59"/>
    <p:sldId id="2134805735" r:id="rId60"/>
    <p:sldId id="2134805721" r:id="rId61"/>
    <p:sldId id="2134805592" r:id="rId62"/>
    <p:sldId id="2134805700" r:id="rId63"/>
    <p:sldId id="2134805703" r:id="rId64"/>
    <p:sldId id="2134805701" r:id="rId65"/>
    <p:sldId id="2134805704" r:id="rId66"/>
    <p:sldId id="2134805723" r:id="rId67"/>
    <p:sldId id="3191" r:id="rId68"/>
    <p:sldId id="2076137137" r:id="rId69"/>
    <p:sldId id="3192" r:id="rId70"/>
    <p:sldId id="2134805724" r:id="rId71"/>
    <p:sldId id="2134805636" r:id="rId72"/>
    <p:sldId id="2134805725" r:id="rId73"/>
    <p:sldId id="2134805726" r:id="rId74"/>
    <p:sldId id="2134805589" r:id="rId75"/>
    <p:sldId id="2134805594" r:id="rId76"/>
    <p:sldId id="3201" r:id="rId77"/>
    <p:sldId id="3164" r:id="rId78"/>
    <p:sldId id="2076137135" r:id="rId79"/>
    <p:sldId id="3194" r:id="rId80"/>
    <p:sldId id="3204" r:id="rId81"/>
    <p:sldId id="3187" r:id="rId82"/>
    <p:sldId id="2581" r:id="rId83"/>
    <p:sldId id="2076136257" r:id="rId84"/>
    <p:sldId id="2134805711" r:id="rId85"/>
    <p:sldId id="2134805712" r:id="rId86"/>
    <p:sldId id="2134805713" r:id="rId87"/>
    <p:sldId id="2134805714" r:id="rId88"/>
    <p:sldId id="3218" r:id="rId89"/>
    <p:sldId id="3233" r:id="rId90"/>
    <p:sldId id="3234" r:id="rId91"/>
    <p:sldId id="3219"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CASE STUDY" id="{DC6E271A-6F19-4C08-BC8F-D9AC4521F3E2}">
          <p14:sldIdLst>
            <p14:sldId id="4950"/>
            <p14:sldId id="4926"/>
            <p14:sldId id="2134805740"/>
            <p14:sldId id="2134805741"/>
            <p14:sldId id="2134805742"/>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6247" autoAdjust="0"/>
  </p:normalViewPr>
  <p:slideViewPr>
    <p:cSldViewPr snapToGrid="0" snapToObjects="1">
      <p:cViewPr varScale="1">
        <p:scale>
          <a:sx n="154" d="100"/>
          <a:sy n="154" d="100"/>
        </p:scale>
        <p:origin x="552" y="168"/>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BFBFBF"/>
                </a:solidFill>
                <a:effectLst/>
                <a:latin typeface="Google Sans"/>
              </a:rPr>
              <a:t>Centralized Data Lake:</a:t>
            </a:r>
            <a:r>
              <a:rPr lang="en-US" b="0" i="0" dirty="0">
                <a:solidFill>
                  <a:srgbClr val="BFBFBF"/>
                </a:solidFill>
                <a:effectLst/>
                <a:latin typeface="Google Sans"/>
              </a:rPr>
              <a:t> Data from all our sources flows into ADLS Gen2, providing a scalable and cost-effective foundation. We'll implement partitioning by date and source for efficient organization.</a:t>
            </a:r>
          </a:p>
          <a:p>
            <a:pPr algn="l">
              <a:buFont typeface="Arial" panose="020B0604020202020204" pitchFamily="34" charset="0"/>
              <a:buChar char="•"/>
            </a:pPr>
            <a:r>
              <a:rPr lang="en-US" b="1" i="0" dirty="0">
                <a:solidFill>
                  <a:srgbClr val="BFBFBF"/>
                </a:solidFill>
                <a:effectLst/>
                <a:latin typeface="Google Sans"/>
              </a:rPr>
              <a:t>Data Ingestion:</a:t>
            </a:r>
            <a:r>
              <a:rPr lang="en-US" b="0" i="0" dirty="0">
                <a:solidFill>
                  <a:srgbClr val="BFBFBF"/>
                </a:solidFill>
                <a:effectLst/>
                <a:latin typeface="Google Sans"/>
              </a:rPr>
              <a:t> ADF will orchestrate data movement from both on-premises databases and flat files (like those sales CSVs). We'll use secure connections to ensure data protection during transfer.</a:t>
            </a:r>
          </a:p>
          <a:p>
            <a:pPr algn="l">
              <a:buFont typeface="Arial" panose="020B0604020202020204" pitchFamily="34" charset="0"/>
              <a:buChar char="•"/>
            </a:pPr>
            <a:r>
              <a:rPr lang="en-US" b="1" i="0" dirty="0">
                <a:solidFill>
                  <a:srgbClr val="BFBFBF"/>
                </a:solidFill>
                <a:effectLst/>
                <a:latin typeface="Google Sans"/>
              </a:rPr>
              <a:t>Data Transformation:</a:t>
            </a:r>
            <a:r>
              <a:rPr lang="en-US" b="0" i="0" dirty="0">
                <a:solidFill>
                  <a:srgbClr val="BFBFBF"/>
                </a:solidFill>
                <a:effectLst/>
                <a:latin typeface="Google Sans"/>
              </a:rPr>
              <a:t> Azure Databricks leverages the power of Spark for large-scale transformations and feature engineering. We'll fix data quality issues, prepare data for our analytics models.</a:t>
            </a:r>
          </a:p>
          <a:p>
            <a:pPr algn="l">
              <a:buFont typeface="Arial" panose="020B0604020202020204" pitchFamily="34" charset="0"/>
              <a:buChar char="•"/>
            </a:pPr>
            <a:r>
              <a:rPr lang="en-US" b="1" i="0" dirty="0">
                <a:solidFill>
                  <a:srgbClr val="BFBFBF"/>
                </a:solidFill>
                <a:effectLst/>
                <a:latin typeface="Google Sans"/>
              </a:rPr>
              <a:t>Optimized Data Warehouse:</a:t>
            </a:r>
            <a:r>
              <a:rPr lang="en-US" b="0" i="0" dirty="0">
                <a:solidFill>
                  <a:srgbClr val="BFBFBF"/>
                </a:solidFill>
                <a:effectLst/>
                <a:latin typeface="Google Sans"/>
              </a:rPr>
              <a:t> Our central data warehouse is built on Azure Synapse Analytics. The dedicated SQL pool provides optimized performance for reporting queries, enhanced by table partitioning based on business logic. Additionally, the serverless SQL pool is great for ad-hoc data exploration and prototyping.</a:t>
            </a:r>
          </a:p>
          <a:p>
            <a:pPr algn="l">
              <a:buFont typeface="Arial" panose="020B0604020202020204" pitchFamily="34" charset="0"/>
              <a:buChar char="•"/>
            </a:pPr>
            <a:r>
              <a:rPr lang="en-US" b="1" i="0" dirty="0">
                <a:solidFill>
                  <a:srgbClr val="BFBFBF"/>
                </a:solidFill>
                <a:effectLst/>
                <a:latin typeface="Google Sans"/>
              </a:rPr>
              <a:t>Real-time Insights:</a:t>
            </a:r>
            <a:r>
              <a:rPr lang="en-US" b="0" i="0" dirty="0">
                <a:solidFill>
                  <a:srgbClr val="BFBFBF"/>
                </a:solidFill>
                <a:effectLst/>
                <a:latin typeface="Google Sans"/>
              </a:rPr>
              <a:t> Azure Stream Analytics enables us to process social media data in real-time. This feeds our recommendation engine, improving customer experiences.</a:t>
            </a:r>
          </a:p>
          <a:p>
            <a:pPr algn="l">
              <a:buFont typeface="Arial" panose="020B0604020202020204" pitchFamily="34" charset="0"/>
              <a:buChar char="•"/>
            </a:pPr>
            <a:r>
              <a:rPr lang="en-US" b="1" i="0" dirty="0">
                <a:solidFill>
                  <a:srgbClr val="BFBFBF"/>
                </a:solidFill>
                <a:effectLst/>
                <a:latin typeface="Google Sans"/>
              </a:rPr>
              <a:t>Predictive Analytics:</a:t>
            </a:r>
            <a:r>
              <a:rPr lang="en-US" b="0" i="0" dirty="0">
                <a:solidFill>
                  <a:srgbClr val="BFBFBF"/>
                </a:solidFill>
                <a:effectLst/>
                <a:latin typeface="Google Sans"/>
              </a:rPr>
              <a:t> Azure Databricks will be used to train and develop demand forecasting models to predict inventory needs and optimize pricing strategies.</a:t>
            </a:r>
          </a:p>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24</a:t>
            </a:fld>
            <a:endParaRPr lang="en-US"/>
          </a:p>
        </p:txBody>
      </p:sp>
    </p:spTree>
    <p:extLst>
      <p:ext uri="{BB962C8B-B14F-4D97-AF65-F5344CB8AC3E}">
        <p14:creationId xmlns:p14="http://schemas.microsoft.com/office/powerpoint/2010/main" val="2386923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860080-FF45-4578-B45A-019103E5544A}" type="slidenum">
              <a:rPr lang="en-US" smtClean="0"/>
              <a:t>25</a:t>
            </a:fld>
            <a:endParaRPr lang="en-US"/>
          </a:p>
        </p:txBody>
      </p:sp>
    </p:spTree>
    <p:extLst>
      <p:ext uri="{BB962C8B-B14F-4D97-AF65-F5344CB8AC3E}">
        <p14:creationId xmlns:p14="http://schemas.microsoft.com/office/powerpoint/2010/main" val="279112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09572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Changes: Nov 2023</a:t>
            </a:r>
          </a:p>
        </p:txBody>
      </p:sp>
      <p:pic>
        <p:nvPicPr>
          <p:cNvPr id="4" name="Picture 3">
            <a:extLst>
              <a:ext uri="{FF2B5EF4-FFF2-40B4-BE49-F238E27FC236}">
                <a16:creationId xmlns:a16="http://schemas.microsoft.com/office/drawing/2014/main" id="{CF317AD3-04B7-A7E8-4E04-01119FE308FD}"/>
              </a:ext>
            </a:extLst>
          </p:cNvPr>
          <p:cNvPicPr>
            <a:picLocks noChangeAspect="1"/>
          </p:cNvPicPr>
          <p:nvPr/>
        </p:nvPicPr>
        <p:blipFill>
          <a:blip r:embed="rId2"/>
          <a:stretch>
            <a:fillRect/>
          </a:stretch>
        </p:blipFill>
        <p:spPr>
          <a:xfrm>
            <a:off x="623488" y="2001998"/>
            <a:ext cx="7897023" cy="1139504"/>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457201" y="896434"/>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26-year MCT &amp; 6-year MVP</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a:p>
            <a:r>
              <a:rPr lang="en-US" dirty="0"/>
              <a:t>Email: </a:t>
            </a:r>
            <a:r>
              <a:rPr lang="en-US" b="1" dirty="0">
                <a:solidFill>
                  <a:srgbClr val="0070C0"/>
                </a:solidFill>
              </a:rPr>
              <a:t>tim-warner@pluralsight.com</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Case Study</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a:xfrm>
            <a:off x="529390" y="1"/>
            <a:ext cx="7988968" cy="560552"/>
          </a:xfrm>
        </p:spPr>
        <p:txBody>
          <a:bodyPr/>
          <a:lstStyle/>
          <a:p>
            <a:r>
              <a:rPr lang="en-US" sz="3200" dirty="0">
                <a:ea typeface="Tahoma" panose="020B0604030504040204" pitchFamily="34" charset="0"/>
                <a:cs typeface="Tahoma" panose="020B0604030504040204" pitchFamily="34" charset="0"/>
              </a:rPr>
              <a:t>Contoso Retail - Data Modernization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02290" y="736902"/>
            <a:ext cx="7539420" cy="3547021"/>
          </a:xfrm>
        </p:spPr>
        <p:txBody>
          <a:bodyPr/>
          <a:lstStyle/>
          <a:p>
            <a:r>
              <a:rPr lang="en-US" sz="2000" b="1" dirty="0"/>
              <a:t>Company: </a:t>
            </a:r>
            <a:r>
              <a:rPr lang="en-US" sz="2000" dirty="0"/>
              <a:t>Contoso Retail (large, multinational retail with online and physical stores)</a:t>
            </a:r>
          </a:p>
          <a:p>
            <a:r>
              <a:rPr lang="en-US" sz="2000" b="1" dirty="0"/>
              <a:t>Pain Points:</a:t>
            </a:r>
          </a:p>
          <a:p>
            <a:pPr lvl="1"/>
            <a:r>
              <a:rPr lang="en-US" sz="1800" dirty="0"/>
              <a:t>Siloed data systems</a:t>
            </a:r>
          </a:p>
          <a:p>
            <a:pPr lvl="1"/>
            <a:r>
              <a:rPr lang="en-US" sz="1800" dirty="0"/>
              <a:t>Manual, time-consuming data preparation</a:t>
            </a:r>
          </a:p>
          <a:p>
            <a:pPr lvl="1"/>
            <a:r>
              <a:rPr lang="en-US" sz="1800" dirty="0"/>
              <a:t>Difficulty with real-time analytics</a:t>
            </a:r>
          </a:p>
          <a:p>
            <a:pPr lvl="1"/>
            <a:r>
              <a:rPr lang="en-US" sz="1800" dirty="0"/>
              <a:t>Desire to implement predictive models</a:t>
            </a:r>
          </a:p>
          <a:p>
            <a:r>
              <a:rPr lang="en-US" sz="2000" b="1" dirty="0"/>
              <a:t>Project Goals:</a:t>
            </a:r>
          </a:p>
          <a:p>
            <a:pPr lvl="1"/>
            <a:r>
              <a:rPr lang="en-US" sz="1800" dirty="0"/>
              <a:t>Centralized Azure data platform</a:t>
            </a:r>
          </a:p>
          <a:p>
            <a:pPr lvl="1"/>
            <a:r>
              <a:rPr lang="en-US" sz="1800" dirty="0"/>
              <a:t>Streamlined data transformation</a:t>
            </a:r>
          </a:p>
          <a:p>
            <a:pPr lvl="1"/>
            <a:r>
              <a:rPr lang="en-US" sz="1800" dirty="0"/>
              <a:t>Optimized analytics data warehouse</a:t>
            </a:r>
          </a:p>
          <a:p>
            <a:pPr lvl="1"/>
            <a:r>
              <a:rPr lang="en-US" sz="1800" dirty="0"/>
              <a:t>Enable predictive analytics</a:t>
            </a:r>
          </a:p>
        </p:txBody>
      </p:sp>
    </p:spTree>
    <p:extLst>
      <p:ext uri="{BB962C8B-B14F-4D97-AF65-F5344CB8AC3E}">
        <p14:creationId xmlns:p14="http://schemas.microsoft.com/office/powerpoint/2010/main" val="10049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Contoso Retail Architecture Overview</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736160" y="560553"/>
            <a:ext cx="7539420" cy="3547021"/>
          </a:xfrm>
        </p:spPr>
        <p:txBody>
          <a:bodyPr/>
          <a:lstStyle/>
          <a:p>
            <a:r>
              <a:rPr lang="en-US" sz="1800" b="1" dirty="0"/>
              <a:t>Visual Diagram:</a:t>
            </a:r>
          </a:p>
          <a:p>
            <a:pPr lvl="1"/>
            <a:r>
              <a:rPr lang="en-US" sz="1600" b="1" dirty="0"/>
              <a:t>Azure Data Lake Storage Gen2 </a:t>
            </a:r>
            <a:r>
              <a:rPr lang="en-US" sz="1600" dirty="0"/>
              <a:t>(ADLS Gen2): Central box labeled "Data Lake", mention hierarchical structure and partitioning.</a:t>
            </a:r>
          </a:p>
          <a:p>
            <a:pPr lvl="1"/>
            <a:r>
              <a:rPr lang="en-US" sz="1600" b="1" dirty="0"/>
              <a:t>Azure Data Factory (ADF): </a:t>
            </a:r>
            <a:r>
              <a:rPr lang="en-US" sz="1600" dirty="0"/>
              <a:t>Arrows coming INTO the data lake from boxes labeled "On-Premises SQL Server", "PostgreSQL", "Sales CSVs", emphasizing multiple sources.</a:t>
            </a:r>
          </a:p>
          <a:p>
            <a:pPr lvl="1"/>
            <a:r>
              <a:rPr lang="en-US" sz="1600" b="1" dirty="0"/>
              <a:t>Azure Databricks</a:t>
            </a:r>
            <a:r>
              <a:rPr lang="en-US" sz="1600" dirty="0"/>
              <a:t>: Box with an arrow pointing OUT of the data lake, labeled "Transformations &amp; Feature Engineering (Spark)"</a:t>
            </a:r>
          </a:p>
          <a:p>
            <a:pPr lvl="1"/>
            <a:r>
              <a:rPr lang="en-US" sz="1600" b="1" dirty="0"/>
              <a:t>Azure Synapse Analytics</a:t>
            </a:r>
            <a:r>
              <a:rPr lang="en-US" sz="1600" dirty="0"/>
              <a:t>: Box with an arrow pointing IN from the data lake, labeled "Dedicated SQL Pool (Partitioned)" and another box connected labeled "Serverless SQL Pool (Exploration)".</a:t>
            </a:r>
          </a:p>
          <a:p>
            <a:pPr lvl="1"/>
            <a:r>
              <a:rPr lang="en-US" sz="1600" b="1" dirty="0"/>
              <a:t>Azure Stream Analytics</a:t>
            </a:r>
            <a:r>
              <a:rPr lang="en-US" sz="1600" dirty="0"/>
              <a:t>: Small box near the top labeled "Social Media Data," with an arrow into the data lake and an arrow out to a box labeled "Recommendations Engine".</a:t>
            </a:r>
          </a:p>
          <a:p>
            <a:pPr lvl="1"/>
            <a:r>
              <a:rPr lang="en-US" sz="1600" b="1" dirty="0"/>
              <a:t>Power BI: </a:t>
            </a:r>
            <a:r>
              <a:rPr lang="en-US" sz="1600" dirty="0"/>
              <a:t>Final box, with an arrow from the Azure Synapse Analytics Dedicated SQL Pool.</a:t>
            </a:r>
          </a:p>
        </p:txBody>
      </p:sp>
    </p:spTree>
    <p:extLst>
      <p:ext uri="{BB962C8B-B14F-4D97-AF65-F5344CB8AC3E}">
        <p14:creationId xmlns:p14="http://schemas.microsoft.com/office/powerpoint/2010/main" val="341146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Ingestion and Transformation</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r>
              <a:rPr lang="en-US" b="1" dirty="0"/>
              <a:t>Data Sources</a:t>
            </a:r>
          </a:p>
          <a:p>
            <a:pPr lvl="1"/>
            <a:r>
              <a:rPr lang="en-US" dirty="0"/>
              <a:t>On-premises databases (SQL Server and PostgreSQL)</a:t>
            </a:r>
          </a:p>
          <a:p>
            <a:pPr lvl="1"/>
            <a:r>
              <a:rPr lang="en-US" dirty="0"/>
              <a:t>Varied file formats (CSV, etc.)</a:t>
            </a:r>
          </a:p>
          <a:p>
            <a:r>
              <a:rPr lang="en-US" b="1" dirty="0"/>
              <a:t>Secure Connectivity</a:t>
            </a:r>
          </a:p>
          <a:p>
            <a:pPr lvl="1"/>
            <a:r>
              <a:rPr lang="en-US" dirty="0"/>
              <a:t>Emphasis on secure methods for accessing on-premises data</a:t>
            </a:r>
          </a:p>
          <a:p>
            <a:r>
              <a:rPr lang="en-US" b="1" dirty="0"/>
              <a:t>Azure Data Lake Storage Gen2</a:t>
            </a:r>
          </a:p>
          <a:p>
            <a:pPr lvl="1"/>
            <a:r>
              <a:rPr lang="en-US" dirty="0"/>
              <a:t>Mention of partitioning strategies</a:t>
            </a:r>
          </a:p>
          <a:p>
            <a:r>
              <a:rPr lang="en-US" b="1" dirty="0"/>
              <a:t>Azure Databricks</a:t>
            </a:r>
          </a:p>
          <a:p>
            <a:pPr lvl="1"/>
            <a:r>
              <a:rPr lang="en-US" dirty="0"/>
              <a:t>Large-scale transformations with Spark, addressing data quality (missing values, duplicates)</a:t>
            </a:r>
          </a:p>
        </p:txBody>
      </p:sp>
    </p:spTree>
    <p:extLst>
      <p:ext uri="{BB962C8B-B14F-4D97-AF65-F5344CB8AC3E}">
        <p14:creationId xmlns:p14="http://schemas.microsoft.com/office/powerpoint/2010/main" val="244135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3200" dirty="0">
                <a:ea typeface="Tahoma" panose="020B0604030504040204" pitchFamily="34" charset="0"/>
                <a:cs typeface="Tahoma" panose="020B0604030504040204" pitchFamily="34" charset="0"/>
              </a:rPr>
              <a:t>Data Warehousing, Analytics, &amp; Predictions</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a:xfrm>
            <a:off x="814537" y="729863"/>
            <a:ext cx="7539420" cy="3547021"/>
          </a:xfrm>
        </p:spPr>
        <p:txBody>
          <a:bodyPr/>
          <a:lstStyle/>
          <a:p>
            <a:r>
              <a:rPr lang="en-US" b="1" dirty="0"/>
              <a:t>Azure Synapse Analytics:</a:t>
            </a:r>
          </a:p>
          <a:p>
            <a:pPr lvl="1"/>
            <a:r>
              <a:rPr lang="en-US" dirty="0"/>
              <a:t>Dedicated SQL pool for efficient querying (highlight table partitioning/distribution), serverless SQL pools for exploration</a:t>
            </a:r>
          </a:p>
          <a:p>
            <a:r>
              <a:rPr lang="en-US" b="1" dirty="0"/>
              <a:t>Security:	</a:t>
            </a:r>
          </a:p>
          <a:p>
            <a:pPr lvl="1"/>
            <a:r>
              <a:rPr lang="en-US" dirty="0"/>
              <a:t>Row-level security, data masking for sensitive information</a:t>
            </a:r>
          </a:p>
          <a:p>
            <a:r>
              <a:rPr lang="en-US" b="1" dirty="0"/>
              <a:t>Power BI:</a:t>
            </a:r>
          </a:p>
          <a:p>
            <a:pPr lvl="1"/>
            <a:r>
              <a:rPr lang="en-US" dirty="0"/>
              <a:t>Visualizations, dashboards, and reporting</a:t>
            </a:r>
          </a:p>
          <a:p>
            <a:r>
              <a:rPr lang="en-US" b="1" dirty="0"/>
              <a:t>Predictive Analytics</a:t>
            </a:r>
            <a:r>
              <a:rPr lang="en-US" dirty="0"/>
              <a:t>:</a:t>
            </a:r>
          </a:p>
          <a:p>
            <a:pPr lvl="1"/>
            <a:r>
              <a:rPr lang="en-US" dirty="0"/>
              <a:t>Azure Stream Analytics for real-time processing for recommendations</a:t>
            </a:r>
          </a:p>
          <a:p>
            <a:pPr lvl="1"/>
            <a:r>
              <a:rPr lang="en-US" dirty="0"/>
              <a:t>Databricks for demand forecasting and model development</a:t>
            </a:r>
          </a:p>
        </p:txBody>
      </p:sp>
    </p:spTree>
    <p:extLst>
      <p:ext uri="{BB962C8B-B14F-4D97-AF65-F5344CB8AC3E}">
        <p14:creationId xmlns:p14="http://schemas.microsoft.com/office/powerpoint/2010/main" val="2154733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07:00am  -  Start</a:t>
            </a:r>
          </a:p>
          <a:p>
            <a:r>
              <a:rPr lang="en-US" sz="2800" dirty="0"/>
              <a:t>08:00am  -  9-minute break</a:t>
            </a:r>
          </a:p>
          <a:p>
            <a:r>
              <a:rPr lang="en-US" sz="2800" dirty="0"/>
              <a:t>09:00am  -  9-minute break</a:t>
            </a:r>
          </a:p>
          <a:p>
            <a:r>
              <a:rPr lang="en-US" sz="2800" dirty="0"/>
              <a:t>10:00am  -  9-minute break</a:t>
            </a:r>
          </a:p>
          <a:p>
            <a:r>
              <a:rPr lang="en-US" sz="2800" dirty="0"/>
              <a:t>11:00am  -  9-minute break</a:t>
            </a:r>
          </a:p>
          <a:p>
            <a:r>
              <a:rPr lang="en-US" sz="2800" dirty="0"/>
              <a:t>12:00pm  -  Finish</a:t>
            </a:r>
          </a:p>
          <a:p>
            <a:endParaRPr lang="en-US" sz="2800"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11117</TotalTime>
  <Words>3978</Words>
  <Application>Microsoft Office PowerPoint</Application>
  <PresentationFormat>On-screen Show (16:9)</PresentationFormat>
  <Paragraphs>650</Paragraphs>
  <Slides>91</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Google Sans</vt:lpstr>
      <vt:lpstr>Segoe UI</vt:lpstr>
      <vt:lpstr>Segoe UI Light</vt:lpstr>
      <vt:lpstr>Segoe UI Semibold</vt:lpstr>
      <vt:lpstr>Tahoma</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Changes: Nov 2023</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Exam DP-203 Case Study </vt:lpstr>
      <vt:lpstr>Contoso Retail - Data Modernization</vt:lpstr>
      <vt:lpstr>Contoso Retail Architecture Overview</vt:lpstr>
      <vt:lpstr>Data Ingestion and Transformation</vt:lpstr>
      <vt:lpstr>Data Warehousing, Analytics, &amp; Predictions</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227</cp:revision>
  <dcterms:created xsi:type="dcterms:W3CDTF">2015-09-28T19:52:00Z</dcterms:created>
  <dcterms:modified xsi:type="dcterms:W3CDTF">2024-03-19T18:14:27Z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